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8" r:id="rId4"/>
    <p:sldId id="302" r:id="rId5"/>
    <p:sldId id="289" r:id="rId6"/>
    <p:sldId id="290" r:id="rId7"/>
    <p:sldId id="294" r:id="rId8"/>
    <p:sldId id="295" r:id="rId9"/>
    <p:sldId id="282" r:id="rId10"/>
    <p:sldId id="301" r:id="rId11"/>
    <p:sldId id="293" r:id="rId12"/>
    <p:sldId id="296" r:id="rId13"/>
    <p:sldId id="297" r:id="rId14"/>
    <p:sldId id="299" r:id="rId15"/>
    <p:sldId id="298" r:id="rId16"/>
    <p:sldId id="300" r:id="rId17"/>
    <p:sldId id="281" r:id="rId18"/>
    <p:sldId id="283" r:id="rId19"/>
    <p:sldId id="284" r:id="rId20"/>
    <p:sldId id="285" r:id="rId21"/>
    <p:sldId id="286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106EB-021E-47BD-AB4C-2862968FB78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C0D97-0B88-403F-9220-526BCA2AE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78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EC6726F-2C35-4BD4-B1B1-CBED9301BA3F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8C8C-2B75-417A-A6A4-29992551753D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05AEC-1623-4F2E-9ABB-40196A09128E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CD41F-AEA5-4CFC-91D2-C7FD9AB6BB3D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D65C-07F9-4688-B824-A37D9B6478B1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D958F-4837-4C21-B047-122BECB51F56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7E34-2E53-419C-8D38-E72D7F9DD176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DDD9E-0399-4DEE-B707-97A9B68F8E0E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574B-8CF8-4956-AFE0-69FBD498DA3D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8E626-8579-402F-BC77-4BADBEBD61BA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5537" y="6327577"/>
            <a:ext cx="7827659" cy="377825"/>
          </a:xfrm>
        </p:spPr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5296" y="6327576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8FB42-3B8D-40EC-B32D-43704921AC08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A3C2A-7DB9-424E-9D14-B2C48146A4C1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0703" y="6325400"/>
            <a:ext cx="7827659" cy="377825"/>
          </a:xfrm>
        </p:spPr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60130" y="6320651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11C38-5E90-4D5C-A4F4-273F387E5C73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425A-A384-4F4C-8C73-2F866016E10D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8120" y="6314712"/>
            <a:ext cx="7827659" cy="377825"/>
          </a:xfrm>
        </p:spPr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42713" y="6314712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9DA6-B58D-448C-989F-0EDBA3F7B105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1994" y="6266815"/>
            <a:ext cx="7827659" cy="377825"/>
          </a:xfrm>
        </p:spPr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68839" y="6276521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2DFC0-C6E2-4CFB-AF54-CD73B1F8EECF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99398-828D-4505-847A-E8224090AFDE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4578" y="6325294"/>
            <a:ext cx="7827659" cy="377825"/>
          </a:xfrm>
        </p:spPr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6255" y="6325294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78FA985-1AAE-4EDA-9596-9CFCC10C8024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mages-na.ssl-images-amazon.com/images/I/51iF%2BpUk3wL._AC_.jp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alker-data.com/" TargetMode="External"/><Relationship Id="rId3" Type="http://schemas.openxmlformats.org/officeDocument/2006/relationships/hyperlink" Target="https://forrest.nyc/" TargetMode="External"/><Relationship Id="rId7" Type="http://schemas.openxmlformats.org/officeDocument/2006/relationships/hyperlink" Target="https://www.robinlovelace.net/" TargetMode="External"/><Relationship Id="rId2" Type="http://schemas.openxmlformats.org/officeDocument/2006/relationships/hyperlink" Target="https://r.geocompx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kateomaps.com/" TargetMode="External"/><Relationship Id="rId5" Type="http://schemas.openxmlformats.org/officeDocument/2006/relationships/hyperlink" Target="https://milospopovic.net/" TargetMode="External"/><Relationship Id="rId4" Type="http://schemas.openxmlformats.org/officeDocument/2006/relationships/hyperlink" Target="https://www.urbandemographics.org/abou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rguna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eetup.com/rladies-newyork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www.researchgate.net/profile/Rasika_Muthucumarana/publication/261016208/figure/fig1/AS:717197353689089@1548004582193/Map-of-India-and-Sri-Lanka-with-the-locations-of-major-archaeological-sites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B4EC8B-688C-4C9A-8253-1D015E0A8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1384368"/>
            <a:ext cx="4513792" cy="3467030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cap="none" dirty="0">
                <a:solidFill>
                  <a:srgbClr val="FFFFFF"/>
                </a:solidFill>
                <a:latin typeface="Georgia" panose="02040502050405020303" pitchFamily="18" charset="0"/>
              </a:rPr>
              <a:t>Mapping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9571C-9ABE-40FA-AD41-0FF7668C3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cap="none" dirty="0">
                <a:solidFill>
                  <a:srgbClr val="FFFFFF"/>
                </a:solidFill>
                <a:latin typeface="Georgia" panose="02040502050405020303" pitchFamily="18" charset="0"/>
              </a:rPr>
              <a:t>By: Ayanthi Gunawardana</a:t>
            </a:r>
          </a:p>
          <a:p>
            <a:pPr algn="ctr"/>
            <a:r>
              <a:rPr lang="en-US" cap="none" dirty="0">
                <a:solidFill>
                  <a:srgbClr val="FFFFFF"/>
                </a:solidFill>
                <a:latin typeface="Georgia" panose="02040502050405020303" pitchFamily="18" charset="0"/>
              </a:rPr>
              <a:t>NYS GIS Association </a:t>
            </a:r>
            <a:r>
              <a:rPr lang="en-US" cap="none" dirty="0" err="1">
                <a:solidFill>
                  <a:srgbClr val="FFFFFF"/>
                </a:solidFill>
                <a:latin typeface="Georgia" panose="02040502050405020303" pitchFamily="18" charset="0"/>
              </a:rPr>
              <a:t>Mappy</a:t>
            </a:r>
            <a:r>
              <a:rPr lang="en-US" cap="none" dirty="0">
                <a:solidFill>
                  <a:srgbClr val="FFFFFF"/>
                </a:solidFill>
                <a:latin typeface="Georgia" panose="02040502050405020303" pitchFamily="18" charset="0"/>
              </a:rPr>
              <a:t> Hour</a:t>
            </a:r>
          </a:p>
          <a:p>
            <a:pPr algn="ctr"/>
            <a:r>
              <a:rPr lang="en-US" cap="none" dirty="0">
                <a:solidFill>
                  <a:srgbClr val="FFFFFF"/>
                </a:solidFill>
                <a:latin typeface="Georgia" panose="02040502050405020303" pitchFamily="18" charset="0"/>
              </a:rPr>
              <a:t>October 24, 2023</a:t>
            </a:r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BA2641F-27D6-4E12-BA06-91AAAB38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79" y="2617498"/>
            <a:ext cx="5124328" cy="2844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F1B2C1-FC55-4E2E-8C10-2C96BF536193}"/>
              </a:ext>
            </a:extLst>
          </p:cNvPr>
          <p:cNvSpPr txBox="1"/>
          <p:nvPr/>
        </p:nvSpPr>
        <p:spPr>
          <a:xfrm>
            <a:off x="7628434" y="5850633"/>
            <a:ext cx="35837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https://images-na.ssl-images-amazon.com/images/I/51iF%2BpUk3wL._AC_.jpg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436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C7E7F6-D307-1354-A704-42679BE7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2694600"/>
            <a:ext cx="10131427" cy="146880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cap="none" dirty="0">
                <a:latin typeface="Georgia" panose="02040502050405020303" pitchFamily="18" charset="0"/>
              </a:rPr>
              <a:t>Writing Code From Start To Finish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50FFF-1EF0-A378-6920-C45E3257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Ayanthi Gunawardana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59778-133D-0067-A7C8-F91B29245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72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09BF-AA69-176D-9991-7DE1FB32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Working With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0F55-B86E-CF14-C58F-7829B739A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76743"/>
            <a:ext cx="3226442" cy="3649133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R has packages used to pull in and manipulate data</a:t>
            </a:r>
          </a:p>
          <a:p>
            <a:r>
              <a:rPr lang="en-US" dirty="0">
                <a:latin typeface="Georgia" panose="02040502050405020303" pitchFamily="18" charset="0"/>
              </a:rPr>
              <a:t>When you pull in data in R, you’re working with a copy of the source file in R’s memory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You’re not editing the actual file unless you choose to export it back into the source folder, replacing the original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FF28-5F61-AA70-1630-3BD3C43F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2F663-DD72-295B-8781-38E0F24C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B54AE616-670B-F020-BAB9-AA769F48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854" y="1985290"/>
            <a:ext cx="7950609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09BF-AA69-176D-9991-7DE1FB32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0F55-B86E-CF14-C58F-7829B739A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5178083"/>
            <a:ext cx="10067827" cy="1149493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Run the command </a:t>
            </a:r>
            <a:r>
              <a:rPr lang="en-US" dirty="0" err="1">
                <a:latin typeface="Georgia" panose="02040502050405020303" pitchFamily="18" charset="0"/>
              </a:rPr>
              <a:t>colnames</a:t>
            </a:r>
            <a:r>
              <a:rPr lang="en-US" dirty="0">
                <a:latin typeface="Georgia" panose="02040502050405020303" pitchFamily="18" charset="0"/>
              </a:rPr>
              <a:t>() to see the column names</a:t>
            </a:r>
          </a:p>
          <a:p>
            <a:r>
              <a:rPr lang="en-US" dirty="0">
                <a:latin typeface="Georgia" panose="02040502050405020303" pitchFamily="18" charset="0"/>
              </a:rPr>
              <a:t>You can view the attribute table of the data in a separate tab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FF28-5F61-AA70-1630-3BD3C43F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2F663-DD72-295B-8781-38E0F24C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C3C529A-48E2-98B8-2FF5-9092D246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344"/>
            <a:ext cx="12192000" cy="3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1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09BF-AA69-176D-9991-7DE1FB32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687" y="675882"/>
            <a:ext cx="5258976" cy="1035578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0F55-B86E-CF14-C58F-7829B739A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6814749" cy="3649133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The </a:t>
            </a:r>
            <a:r>
              <a:rPr lang="en-US" dirty="0" err="1">
                <a:latin typeface="Georgia" panose="02040502050405020303" pitchFamily="18" charset="0"/>
              </a:rPr>
              <a:t>xtabs</a:t>
            </a:r>
            <a:r>
              <a:rPr lang="en-US" dirty="0">
                <a:latin typeface="Georgia" panose="02040502050405020303" pitchFamily="18" charset="0"/>
              </a:rPr>
              <a:t> command will give you a crosstab of one or more categories</a:t>
            </a:r>
          </a:p>
          <a:p>
            <a:r>
              <a:rPr lang="en-US" dirty="0">
                <a:latin typeface="Georgia" panose="02040502050405020303" pitchFamily="18" charset="0"/>
              </a:rPr>
              <a:t>Click the arrow on the column name to sort the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FF28-5F61-AA70-1630-3BD3C43F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Ayanthi Gunawardana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2F663-DD72-295B-8781-38E0F24C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2" name="Picture 11" descr="A screenshot of a cellphone&#10;&#10;Description automatically generated">
            <a:extLst>
              <a:ext uri="{FF2B5EF4-FFF2-40B4-BE49-F238E27FC236}">
                <a16:creationId xmlns:a16="http://schemas.microsoft.com/office/drawing/2014/main" id="{7B707225-7E06-9AF2-D56B-0DF92D5BD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459" y="609600"/>
            <a:ext cx="2495898" cy="42773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A730FF-EC72-E6C1-7966-ADAE63465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41" y="5354539"/>
            <a:ext cx="610637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09BF-AA69-176D-9991-7DE1FB32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268825"/>
            <a:ext cx="10131425" cy="1035578"/>
          </a:xfrm>
        </p:spPr>
        <p:txBody>
          <a:bodyPr>
            <a:normAutofit/>
          </a:bodyPr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Exploratory Analysis - Interactive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FF28-5F61-AA70-1630-3BD3C43F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Ayanthi Gunawardana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2F663-DD72-295B-8781-38E0F24C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8" name="mapview">
            <a:hlinkClick r:id="" action="ppaction://media"/>
            <a:extLst>
              <a:ext uri="{FF2B5EF4-FFF2-40B4-BE49-F238E27FC236}">
                <a16:creationId xmlns:a16="http://schemas.microsoft.com/office/drawing/2014/main" id="{A667683F-069E-AAD3-1F3B-CD60643B3A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3079" y="1103922"/>
            <a:ext cx="8682953" cy="488429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32E2A8-E1CF-6868-964B-215072142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933" y="6106460"/>
            <a:ext cx="4753638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09BF-AA69-176D-9991-7DE1FB32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9991318" cy="1453363"/>
          </a:xfrm>
        </p:spPr>
        <p:txBody>
          <a:bodyPr>
            <a:normAutofit/>
          </a:bodyPr>
          <a:lstStyle/>
          <a:p>
            <a:pPr algn="ctr"/>
            <a:r>
              <a:rPr lang="en-US" cap="none" dirty="0"/>
              <a:t>Deciding What to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FF28-5F61-AA70-1630-3BD3C43F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Ayanthi Gunawardana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2F663-DD72-295B-8781-38E0F24C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11" name="Picture 10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6556410A-AD8A-C1E5-E290-F1A256FD7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29" y="1960228"/>
            <a:ext cx="11555438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3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Picture 5" descr="A map of parks in nyc&#10;&#10;Description automatically generated">
            <a:extLst>
              <a:ext uri="{FF2B5EF4-FFF2-40B4-BE49-F238E27FC236}">
                <a16:creationId xmlns:a16="http://schemas.microsoft.com/office/drawing/2014/main" id="{E605B095-BC5E-6D84-2D99-388F09619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1" r="10880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BF0107-3463-486E-B9EE-5A5727B4F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709BF-AA69-176D-9991-7DE1FB32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none" dirty="0">
                <a:latin typeface="Georgia" panose="02040502050405020303" pitchFamily="18" charset="0"/>
              </a:rPr>
              <a:t>Final Plot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FF28-5F61-AA70-1630-3BD3C43F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6077" y="5870575"/>
            <a:ext cx="3940228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Ayanthi Gunawardana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2F663-DD72-295B-8781-38E0F24C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4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861C09-A5D5-E45E-D60C-CD89FEA6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94600"/>
            <a:ext cx="10131427" cy="1468800"/>
          </a:xfrm>
        </p:spPr>
        <p:txBody>
          <a:bodyPr anchor="ctr"/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Examples of Maps Made in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96B76-671D-B70D-E7BD-0C7A3B32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29F74-C484-CADD-3B90-51CE15DB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03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0FE66-C99B-EF90-7BB1-EA72F3C2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4E174-E1C1-1FBB-D442-D9F782AAA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5E0B7569-02E8-4816-6F61-13609AEB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36" y="0"/>
            <a:ext cx="5299364" cy="6858000"/>
          </a:xfrm>
          <a:prstGeom prst="rect">
            <a:avLst/>
          </a:prstGeom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1FE1C94A-5588-5176-F853-928F0F60D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6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7E503-DD84-9AD6-FD5F-24CF6464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F058D9-8BA3-C3D6-8D10-106A82DD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A map of europe with lights&#10;&#10;Description automatically generated">
            <a:extLst>
              <a:ext uri="{FF2B5EF4-FFF2-40B4-BE49-F238E27FC236}">
                <a16:creationId xmlns:a16="http://schemas.microsoft.com/office/drawing/2014/main" id="{964D02AC-2725-93CE-B78C-8ABE81A70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687" y="0"/>
            <a:ext cx="600262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D852D8-672C-CDE5-C2BA-3F91CC9FF317}"/>
              </a:ext>
            </a:extLst>
          </p:cNvPr>
          <p:cNvSpPr txBox="1"/>
          <p:nvPr/>
        </p:nvSpPr>
        <p:spPr>
          <a:xfrm>
            <a:off x="0" y="2267186"/>
            <a:ext cx="339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eorgia" panose="02040502050405020303" pitchFamily="18" charset="0"/>
              </a:rPr>
              <a:t>Source: https://milospopovic.net/maps/</a:t>
            </a:r>
          </a:p>
        </p:txBody>
      </p:sp>
    </p:spTree>
    <p:extLst>
      <p:ext uri="{BB962C8B-B14F-4D97-AF65-F5344CB8AC3E}">
        <p14:creationId xmlns:p14="http://schemas.microsoft.com/office/powerpoint/2010/main" val="1228820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904C-BD07-4D12-8A4A-EB622413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56" y="417611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5B4C4-3166-4A44-9633-C153B868A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456" y="1766147"/>
            <a:ext cx="10131425" cy="4561429"/>
          </a:xfrm>
        </p:spPr>
        <p:txBody>
          <a:bodyPr anchor="t">
            <a:norm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About Me</a:t>
            </a:r>
          </a:p>
          <a:p>
            <a:r>
              <a:rPr lang="en-US" sz="2800" dirty="0">
                <a:latin typeface="Georgia" panose="02040502050405020303" pitchFamily="18" charset="0"/>
              </a:rPr>
              <a:t>What is R?</a:t>
            </a:r>
          </a:p>
          <a:p>
            <a:r>
              <a:rPr lang="en-US" sz="2800" dirty="0">
                <a:latin typeface="Georgia" panose="02040502050405020303" pitchFamily="18" charset="0"/>
              </a:rPr>
              <a:t>Why Use R for GIS?</a:t>
            </a:r>
          </a:p>
          <a:p>
            <a:pPr lvl="1"/>
            <a:r>
              <a:rPr lang="en-US" sz="2400" dirty="0">
                <a:latin typeface="Georgia" panose="02040502050405020303" pitchFamily="18" charset="0"/>
              </a:rPr>
              <a:t>Pros and Cons</a:t>
            </a:r>
          </a:p>
          <a:p>
            <a:r>
              <a:rPr lang="en-US" sz="2800" dirty="0">
                <a:latin typeface="Georgia" panose="02040502050405020303" pitchFamily="18" charset="0"/>
              </a:rPr>
              <a:t>The R Environment</a:t>
            </a:r>
            <a:endParaRPr lang="en-US" sz="2600" dirty="0">
              <a:latin typeface="Georgia" panose="02040502050405020303" pitchFamily="18" charset="0"/>
            </a:endParaRPr>
          </a:p>
          <a:p>
            <a:r>
              <a:rPr lang="en-US" sz="2800" dirty="0">
                <a:latin typeface="Georgia" panose="02040502050405020303" pitchFamily="18" charset="0"/>
              </a:rPr>
              <a:t>Writing Code from Start to Finish</a:t>
            </a:r>
          </a:p>
          <a:p>
            <a:r>
              <a:rPr lang="en-US" sz="2800" dirty="0">
                <a:latin typeface="Georgia" panose="02040502050405020303" pitchFamily="18" charset="0"/>
              </a:rPr>
              <a:t>Map Examples</a:t>
            </a:r>
            <a:endParaRPr lang="en-US" sz="2600" dirty="0">
              <a:latin typeface="Georgia" panose="02040502050405020303" pitchFamily="18" charset="0"/>
            </a:endParaRPr>
          </a:p>
          <a:p>
            <a:r>
              <a:rPr lang="en-US" sz="2800" dirty="0">
                <a:latin typeface="Georgia" panose="02040502050405020303" pitchFamily="18" charset="0"/>
              </a:rPr>
              <a:t>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F8F75-D60F-45F2-9BFA-C4493E312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A141F-25A2-4B0A-A85C-9F466674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19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AF7CC-E6EA-92F8-3300-5263801F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DD2B8-7DF0-2399-4AC6-6FA3A71E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E90ECBFA-BAD0-B033-C1BB-B0F19B8A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143" y="241300"/>
            <a:ext cx="8572500" cy="5629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C8E197-E80A-B781-0FE7-D817EFA1D612}"/>
              </a:ext>
            </a:extLst>
          </p:cNvPr>
          <p:cNvSpPr txBox="1"/>
          <p:nvPr/>
        </p:nvSpPr>
        <p:spPr>
          <a:xfrm>
            <a:off x="2479040" y="6247368"/>
            <a:ext cx="7139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https://twitter.com/researchremora/status/1567930733087399936</a:t>
            </a:r>
          </a:p>
        </p:txBody>
      </p:sp>
    </p:spTree>
    <p:extLst>
      <p:ext uri="{BB962C8B-B14F-4D97-AF65-F5344CB8AC3E}">
        <p14:creationId xmlns:p14="http://schemas.microsoft.com/office/powerpoint/2010/main" val="2364327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9188D-0BC0-4D44-B1E2-4A9AB75E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0ACED-CDA4-B2B4-B559-601CB600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D1C3EDB7-CA6D-4555-0CFC-626355B7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141515"/>
            <a:ext cx="6858000" cy="6858000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6E9CFF25-166D-6167-3A20-121428ED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-14151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31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970B-5FC0-49DB-9E76-BB48E733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98584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D1C6D-7E83-4B3D-92CC-BFB8F4B61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1582"/>
            <a:ext cx="10131425" cy="4566464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Books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“How to Lie With Maps” by Mark </a:t>
            </a:r>
            <a:r>
              <a:rPr lang="en-US" dirty="0" err="1">
                <a:latin typeface="Georgia" panose="02040502050405020303" pitchFamily="18" charset="0"/>
              </a:rPr>
              <a:t>Monmonnier</a:t>
            </a: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dirty="0">
                <a:latin typeface="Georgia" panose="02040502050405020303" pitchFamily="18" charset="0"/>
              </a:rPr>
              <a:t>“</a:t>
            </a:r>
            <a:r>
              <a:rPr lang="en-US" dirty="0" err="1">
                <a:latin typeface="Georgia" panose="02040502050405020303" pitchFamily="18" charset="0"/>
              </a:rPr>
              <a:t>Geocomputation</a:t>
            </a:r>
            <a:r>
              <a:rPr lang="en-US" dirty="0">
                <a:latin typeface="Georgia" panose="02040502050405020303" pitchFamily="18" charset="0"/>
              </a:rPr>
              <a:t> in R” by Robin Lovelace, Jakub </a:t>
            </a:r>
            <a:r>
              <a:rPr lang="en-US" dirty="0" err="1">
                <a:latin typeface="Georgia" panose="02040502050405020303" pitchFamily="18" charset="0"/>
              </a:rPr>
              <a:t>Nowosad</a:t>
            </a:r>
            <a:r>
              <a:rPr lang="en-US" dirty="0">
                <a:latin typeface="Georgia" panose="02040502050405020303" pitchFamily="18" charset="0"/>
              </a:rPr>
              <a:t>, and </a:t>
            </a:r>
            <a:r>
              <a:rPr lang="en-US" dirty="0" err="1">
                <a:latin typeface="Georgia" panose="02040502050405020303" pitchFamily="18" charset="0"/>
              </a:rPr>
              <a:t>Jannes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Muenchow</a:t>
            </a:r>
            <a:r>
              <a:rPr lang="en-US" dirty="0">
                <a:latin typeface="Georgia" panose="02040502050405020303" pitchFamily="18" charset="0"/>
              </a:rPr>
              <a:t>  </a:t>
            </a:r>
            <a:r>
              <a:rPr lang="en-US" dirty="0">
                <a:latin typeface="Georgia" panose="02040502050405020303" pitchFamily="18" charset="0"/>
                <a:hlinkClick r:id="rId2"/>
              </a:rPr>
              <a:t>https://r.geocompx.org/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  <a:p>
            <a:r>
              <a:rPr lang="en-US" dirty="0">
                <a:latin typeface="Georgia" panose="02040502050405020303" pitchFamily="18" charset="0"/>
              </a:rPr>
              <a:t>Geospatial Professionals with Educational Content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Matt Forrest: CARTO employee </a:t>
            </a:r>
            <a:r>
              <a:rPr lang="en-US" dirty="0">
                <a:latin typeface="Georgia" panose="02040502050405020303" pitchFamily="18" charset="0"/>
                <a:hlinkClick r:id="rId3"/>
              </a:rPr>
              <a:t>https://forrest.nyc/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Rafael H.M. Pereira: creator of some spatial R packages </a:t>
            </a:r>
            <a:r>
              <a:rPr lang="en-US" dirty="0">
                <a:latin typeface="Georgia" panose="02040502050405020303" pitchFamily="18" charset="0"/>
                <a:hlinkClick r:id="rId4"/>
              </a:rPr>
              <a:t>https://www.urbandemographics.org/about/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Milos Popovic: aesthetically pleasing maps in R </a:t>
            </a:r>
            <a:r>
              <a:rPr lang="en-US" dirty="0">
                <a:latin typeface="Georgia" panose="02040502050405020303" pitchFamily="18" charset="0"/>
                <a:hlinkClick r:id="rId5"/>
              </a:rPr>
              <a:t>https://milospopovic.net/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Kate Berg: environmental analysis in R: </a:t>
            </a:r>
            <a:r>
              <a:rPr lang="en-US" dirty="0">
                <a:latin typeface="Georgia" panose="02040502050405020303" pitchFamily="18" charset="0"/>
                <a:hlinkClick r:id="rId6"/>
              </a:rPr>
              <a:t>https://www.pokateomaps.com/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Robin Lovelace: big contributor to R geospatial community: </a:t>
            </a:r>
            <a:r>
              <a:rPr lang="en-US" dirty="0">
                <a:latin typeface="Georgia" panose="02040502050405020303" pitchFamily="18" charset="0"/>
                <a:hlinkClick r:id="rId7"/>
              </a:rPr>
              <a:t>https://www.robinlovelace.net/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Kyle Walker: R expert for census data: </a:t>
            </a:r>
            <a:r>
              <a:rPr lang="en-US" dirty="0">
                <a:latin typeface="Georgia" panose="02040502050405020303" pitchFamily="18" charset="0"/>
                <a:hlinkClick r:id="rId8"/>
              </a:rPr>
              <a:t>https://walker-data.com/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  <a:p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7B11A-81B7-4950-AB61-A932D23BC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3FC96-E45C-41FA-B3FB-41C6C17B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072C2A-7769-4371-A507-0B413FFED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0574" y="864972"/>
            <a:ext cx="6387676" cy="3746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cap="none" dirty="0">
                <a:latin typeface="Georgia" panose="02040502050405020303" pitchFamily="18" charset="0"/>
              </a:rPr>
              <a:t>Thank You for Listening!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ABDB9-908E-40C0-8F8E-B4FF05D3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9663" y="6391687"/>
            <a:ext cx="67629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Ayanthi Gunawardana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57EE4-607A-445A-B367-C37C1224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023D2-1DA4-1AEF-C360-E85A273CE70C}"/>
              </a:ext>
            </a:extLst>
          </p:cNvPr>
          <p:cNvSpPr txBox="1"/>
          <p:nvPr/>
        </p:nvSpPr>
        <p:spPr>
          <a:xfrm>
            <a:off x="3818572" y="4854409"/>
            <a:ext cx="455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Georgia" panose="02040502050405020303" pitchFamily="18" charset="0"/>
              </a:rPr>
              <a:t>Github</a:t>
            </a:r>
            <a:r>
              <a:rPr lang="en-US" dirty="0">
                <a:latin typeface="Georgia" panose="02040502050405020303" pitchFamily="18" charset="0"/>
              </a:rPr>
              <a:t>: </a:t>
            </a:r>
            <a:r>
              <a:rPr lang="en-US" dirty="0">
                <a:latin typeface="Georgia" panose="02040502050405020303" pitchFamily="18" charset="0"/>
                <a:hlinkClick r:id="rId4"/>
              </a:rPr>
              <a:t>https://github.com/argunaw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964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272E63-5FC3-481C-9B0A-C0211E34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517" y="6317671"/>
            <a:ext cx="7827659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Ayanthi Gunawardana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7DBFC0-3B41-4C7B-9D7B-5B2E120D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0316" y="6317672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 dirty="0"/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309D55A9-DEC2-42A6-9883-D90B733171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02" r="7817" b="-6"/>
          <a:stretch/>
        </p:blipFill>
        <p:spPr>
          <a:xfrm>
            <a:off x="7164111" y="2414490"/>
            <a:ext cx="3805886" cy="366848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CF3E0-D24E-404A-B8F5-894220243369}"/>
              </a:ext>
            </a:extLst>
          </p:cNvPr>
          <p:cNvSpPr txBox="1"/>
          <p:nvPr/>
        </p:nvSpPr>
        <p:spPr>
          <a:xfrm>
            <a:off x="6604353" y="6209937"/>
            <a:ext cx="47659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eorgia" panose="020405020504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https://www.researchgate.net/profile/Rasika_Muthucumarana/publication/261016208/figure/fig1/AS:717197353689089@1548004582193/Map-of-India-and-Sri-Lanka-with-the-locations-of-major-archaeological-sites.png</a:t>
            </a:r>
            <a:r>
              <a:rPr lang="en-US" sz="9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16" name="Picture 1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A4E386A-9B3F-ECA2-B020-637909E3E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2753" y="402178"/>
            <a:ext cx="2528601" cy="16857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1E1949-E10D-03F7-5FA8-2D2DB0946DB0}"/>
              </a:ext>
            </a:extLst>
          </p:cNvPr>
          <p:cNvSpPr txBox="1"/>
          <p:nvPr/>
        </p:nvSpPr>
        <p:spPr>
          <a:xfrm>
            <a:off x="1121229" y="598714"/>
            <a:ext cx="4669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Georgia" panose="02040502050405020303" pitchFamily="18" charset="0"/>
              </a:rPr>
              <a:t>Who Am I?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C8EE45-F2F9-5B4E-3059-C17F8D829B32}"/>
              </a:ext>
            </a:extLst>
          </p:cNvPr>
          <p:cNvSpPr txBox="1"/>
          <p:nvPr/>
        </p:nvSpPr>
        <p:spPr>
          <a:xfrm>
            <a:off x="1121230" y="1810913"/>
            <a:ext cx="49319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B.A. in Sociology, Masters in City Planning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Spent 8 years working at the intersection (pun intended) of transportation and data at two NYC city agencies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Taking a break from city planning as a career, but am still interested in geospatial data and maps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R-Ladies NYC Board Member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  <a:hlinkClick r:id="rId6"/>
              </a:rPr>
              <a:t>https://www.meetup.com/rladies-newyork/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49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9E06-5EFC-DA3F-FA82-C6C7B22C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Georgia" panose="02040502050405020303" pitchFamily="18" charset="0"/>
              </a:rPr>
              <a:t>What is R?</a:t>
            </a:r>
            <a:endParaRPr lang="en-US" cap="none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42D7F-0DED-A9D7-9CA2-EBA89A32D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>
                <a:latin typeface="Georgia" panose="02040502050405020303" pitchFamily="18" charset="0"/>
              </a:rPr>
              <a:t>R is an open-source programming language</a:t>
            </a:r>
          </a:p>
          <a:p>
            <a:r>
              <a:rPr lang="en-US">
                <a:latin typeface="Georgia" panose="02040502050405020303" pitchFamily="18" charset="0"/>
              </a:rPr>
              <a:t>Primarily used in academic and STEM disciplines for statistical analysis</a:t>
            </a:r>
          </a:p>
          <a:p>
            <a:r>
              <a:rPr lang="en-US">
                <a:latin typeface="Georgia" panose="02040502050405020303" pitchFamily="18" charset="0"/>
              </a:rPr>
              <a:t>Strong data visualization capabilities</a:t>
            </a:r>
          </a:p>
          <a:p>
            <a:r>
              <a:rPr lang="en-US">
                <a:latin typeface="Georgia" panose="02040502050405020303" pitchFamily="18" charset="0"/>
              </a:rPr>
              <a:t>Its use has expanded over time as data analytics/data science has become more popular</a:t>
            </a:r>
          </a:p>
          <a:p>
            <a:endParaRPr lang="en-US">
              <a:latin typeface="Georgia" panose="020405020504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7850B-571C-CEBC-C0FB-23D3A1D5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5870575"/>
            <a:ext cx="7827659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Ayanthi Gunawardana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D43A5-3A8D-B74D-97E6-B640B2E4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7" name="Picture 6" descr="A blue and grey logo&#10;&#10;Description automatically generated">
            <a:extLst>
              <a:ext uri="{FF2B5EF4-FFF2-40B4-BE49-F238E27FC236}">
                <a16:creationId xmlns:a16="http://schemas.microsoft.com/office/drawing/2014/main" id="{656166D3-83E3-B0BA-F797-9FF1C7387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981360"/>
            <a:ext cx="6095593" cy="473304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08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79E06-5EFC-DA3F-FA82-C6C7B22C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Why Use R for GIS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42D7F-0DED-A9D7-9CA2-EBA89A32D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It’s free</a:t>
            </a:r>
          </a:p>
          <a:p>
            <a:r>
              <a:rPr lang="en-US" sz="2400" dirty="0">
                <a:latin typeface="Georgia" panose="02040502050405020303" pitchFamily="18" charset="0"/>
              </a:rPr>
              <a:t>Works well with large datasets</a:t>
            </a:r>
          </a:p>
          <a:p>
            <a:r>
              <a:rPr lang="en-US" sz="2400" dirty="0">
                <a:latin typeface="Georgia" panose="02040502050405020303" pitchFamily="18" charset="0"/>
              </a:rPr>
              <a:t>Quick data manipulation from built-in functions</a:t>
            </a:r>
          </a:p>
          <a:p>
            <a:r>
              <a:rPr lang="en-US" sz="2400" dirty="0">
                <a:latin typeface="Georgia" panose="02040502050405020303" pitchFamily="18" charset="0"/>
              </a:rPr>
              <a:t>Code allows for better reproducibility (unlike point and click in ArcMap)</a:t>
            </a:r>
          </a:p>
          <a:p>
            <a:r>
              <a:rPr lang="en-US" sz="2400" dirty="0">
                <a:latin typeface="Georgia" panose="02040502050405020303" pitchFamily="18" charset="0"/>
              </a:rPr>
              <a:t>Better availability of more complex geospatial functions and algorithms</a:t>
            </a:r>
          </a:p>
          <a:p>
            <a:r>
              <a:rPr lang="en-US" sz="2400" dirty="0">
                <a:latin typeface="Georgia" panose="02040502050405020303" pitchFamily="18" charset="0"/>
              </a:rPr>
              <a:t>Task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7850B-571C-CEBC-C0FB-23D3A1D5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D43A5-3A8D-B74D-97E6-B640B2E4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9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2FA2B-9F91-ADC9-8FAF-3226BEFF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Cons of Using R as a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B2389-D6F9-4186-8604-02F3308E6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Custom color palettes can be time-consuming to create</a:t>
            </a:r>
          </a:p>
          <a:p>
            <a:r>
              <a:rPr lang="en-US" sz="2400" dirty="0">
                <a:latin typeface="Georgia" panose="02040502050405020303" pitchFamily="18" charset="0"/>
              </a:rPr>
              <a:t>Placement of map elements can be hard and manual (picking the exact x/y coordinates)</a:t>
            </a:r>
          </a:p>
          <a:p>
            <a:r>
              <a:rPr lang="en-US" sz="2400" dirty="0">
                <a:latin typeface="Georgia" panose="02040502050405020303" pitchFamily="18" charset="0"/>
              </a:rPr>
              <a:t>Learning curve of using R</a:t>
            </a:r>
          </a:p>
          <a:p>
            <a:r>
              <a:rPr lang="en-US" sz="2400" dirty="0">
                <a:latin typeface="Georgia" panose="02040502050405020303" pitchFamily="18" charset="0"/>
              </a:rPr>
              <a:t>Hard, and not possible in some cases, to edit a shapefile if it’s broken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E2E0B-CEEB-125A-44BB-D528D8A9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DF6C0-81CE-DC19-F299-B0B7F1E6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68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09BF-AA69-176D-9991-7DE1FB32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9138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The R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FF28-5F61-AA70-1630-3BD3C43F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2F663-DD72-295B-8781-38E0F24C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826E2110-CF1A-3857-5D34-B2F569612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364" y="1647415"/>
            <a:ext cx="9294828" cy="498144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79414F-13ED-C09A-DE89-F3329AF8E393}"/>
              </a:ext>
            </a:extLst>
          </p:cNvPr>
          <p:cNvSpPr txBox="1"/>
          <p:nvPr/>
        </p:nvSpPr>
        <p:spPr>
          <a:xfrm>
            <a:off x="103683" y="3059668"/>
            <a:ext cx="90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D418A-EA70-5F69-C435-F952976F0C11}"/>
              </a:ext>
            </a:extLst>
          </p:cNvPr>
          <p:cNvSpPr txBox="1"/>
          <p:nvPr/>
        </p:nvSpPr>
        <p:spPr>
          <a:xfrm>
            <a:off x="76274" y="5485504"/>
            <a:ext cx="121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Files/</a:t>
            </a:r>
          </a:p>
          <a:p>
            <a:r>
              <a:rPr lang="en-US" dirty="0">
                <a:latin typeface="Georgia" panose="02040502050405020303" pitchFamily="18" charset="0"/>
              </a:rPr>
              <a:t>Viewer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31B31-E657-9968-93E4-105F4EF021E1}"/>
              </a:ext>
            </a:extLst>
          </p:cNvPr>
          <p:cNvSpPr txBox="1"/>
          <p:nvPr/>
        </p:nvSpPr>
        <p:spPr>
          <a:xfrm>
            <a:off x="10576583" y="4739443"/>
            <a:ext cx="154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Environment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4E04D3-3272-2304-E3CE-06172E0EDC21}"/>
              </a:ext>
            </a:extLst>
          </p:cNvPr>
          <p:cNvSpPr txBox="1"/>
          <p:nvPr/>
        </p:nvSpPr>
        <p:spPr>
          <a:xfrm>
            <a:off x="10509321" y="1891560"/>
            <a:ext cx="99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Console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11CF2B-5870-8983-F836-54632B961F1E}"/>
              </a:ext>
            </a:extLst>
          </p:cNvPr>
          <p:cNvCxnSpPr/>
          <p:nvPr/>
        </p:nvCxnSpPr>
        <p:spPr>
          <a:xfrm flipH="1">
            <a:off x="10048973" y="2269385"/>
            <a:ext cx="768253" cy="45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A3D2D4-3A1D-CC04-86B7-2151F1E0F60E}"/>
              </a:ext>
            </a:extLst>
          </p:cNvPr>
          <p:cNvCxnSpPr/>
          <p:nvPr/>
        </p:nvCxnSpPr>
        <p:spPr>
          <a:xfrm flipH="1">
            <a:off x="9843956" y="4940290"/>
            <a:ext cx="768253" cy="45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C0952-5498-BA44-EE32-A5D4F5D489ED}"/>
              </a:ext>
            </a:extLst>
          </p:cNvPr>
          <p:cNvCxnSpPr>
            <a:cxnSpLocks/>
          </p:cNvCxnSpPr>
          <p:nvPr/>
        </p:nvCxnSpPr>
        <p:spPr>
          <a:xfrm flipV="1">
            <a:off x="754130" y="5396398"/>
            <a:ext cx="716468" cy="4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79D40B-402B-49B3-C65B-88680F2CC76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010235" y="3059668"/>
            <a:ext cx="66772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8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09BF-AA69-176D-9991-7DE1FB32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52598"/>
            <a:ext cx="10131425" cy="1456267"/>
          </a:xfrm>
        </p:spPr>
        <p:txBody>
          <a:bodyPr/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The R Environment In 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1FF28-5F61-AA70-1630-3BD3C43F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2F663-DD72-295B-8781-38E0F24C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3" name="Untitled video (1)">
            <a:hlinkClick r:id="" action="ppaction://media"/>
            <a:extLst>
              <a:ext uri="{FF2B5EF4-FFF2-40B4-BE49-F238E27FC236}">
                <a16:creationId xmlns:a16="http://schemas.microsoft.com/office/drawing/2014/main" id="{CA851D50-2D3A-49E9-513F-BC633F7F75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802" y="1320517"/>
            <a:ext cx="9398523" cy="5286813"/>
          </a:xfrm>
        </p:spPr>
      </p:pic>
    </p:spTree>
    <p:extLst>
      <p:ext uri="{BB962C8B-B14F-4D97-AF65-F5344CB8AC3E}">
        <p14:creationId xmlns:p14="http://schemas.microsoft.com/office/powerpoint/2010/main" val="10120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C629534-67B5-56A5-921A-F55008522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>
                <a:latin typeface="Georgia" panose="02040502050405020303" pitchFamily="18" charset="0"/>
              </a:rPr>
              <a:t>Packages for Manipulating Spatial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AD89CC-AE2F-F71B-4BF5-189F29A738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sf: the main package for working with geometries and various spatial functions</a:t>
            </a:r>
          </a:p>
          <a:p>
            <a:r>
              <a:rPr lang="en-US" dirty="0">
                <a:latin typeface="Georgia" panose="02040502050405020303" pitchFamily="18" charset="0"/>
              </a:rPr>
              <a:t>Ggplot2: static maps</a:t>
            </a:r>
          </a:p>
          <a:p>
            <a:r>
              <a:rPr lang="en-US" dirty="0" err="1">
                <a:latin typeface="Georgia" panose="02040502050405020303" pitchFamily="18" charset="0"/>
              </a:rPr>
              <a:t>Mapview</a:t>
            </a:r>
            <a:r>
              <a:rPr lang="en-US" dirty="0">
                <a:latin typeface="Georgia" panose="02040502050405020303" pitchFamily="18" charset="0"/>
              </a:rPr>
              <a:t>: interactive map viewing in the IDE</a:t>
            </a:r>
          </a:p>
          <a:p>
            <a:r>
              <a:rPr lang="en-US" dirty="0" err="1">
                <a:latin typeface="Georgia" panose="02040502050405020303" pitchFamily="18" charset="0"/>
              </a:rPr>
              <a:t>Ggspatial</a:t>
            </a:r>
            <a:r>
              <a:rPr lang="en-US" dirty="0">
                <a:latin typeface="Georgia" panose="02040502050405020303" pitchFamily="18" charset="0"/>
              </a:rPr>
              <a:t>: custom map tiles and labels</a:t>
            </a:r>
          </a:p>
          <a:p>
            <a:r>
              <a:rPr lang="en-US" dirty="0" err="1">
                <a:latin typeface="Georgia" panose="02040502050405020303" pitchFamily="18" charset="0"/>
              </a:rPr>
              <a:t>Rgdal</a:t>
            </a:r>
            <a:r>
              <a:rPr lang="en-US" dirty="0">
                <a:latin typeface="Georgia" panose="02040502050405020303" pitchFamily="18" charset="0"/>
              </a:rPr>
              <a:t>: formatting spatial file types (recently archived)</a:t>
            </a:r>
          </a:p>
          <a:p>
            <a:r>
              <a:rPr lang="en-US" dirty="0" err="1">
                <a:latin typeface="Georgia" panose="02040502050405020303" pitchFamily="18" charset="0"/>
              </a:rPr>
              <a:t>Tmap</a:t>
            </a:r>
            <a:r>
              <a:rPr lang="en-US" dirty="0">
                <a:latin typeface="Georgia" panose="02040502050405020303" pitchFamily="18" charset="0"/>
              </a:rPr>
              <a:t>: static and dynamic maps</a:t>
            </a:r>
          </a:p>
          <a:p>
            <a:r>
              <a:rPr lang="en-US" dirty="0">
                <a:latin typeface="Georgia" panose="02040502050405020303" pitchFamily="18" charset="0"/>
              </a:rPr>
              <a:t>Cartography: create maps that look like more traditional GIS-software maps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1E7C755-E3FC-8F7E-5045-7B00B68BB4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eorgia" panose="02040502050405020303" pitchFamily="18" charset="0"/>
              </a:rPr>
              <a:t>Leaflet: shiny apps and dynamic visualizations</a:t>
            </a:r>
          </a:p>
          <a:p>
            <a:r>
              <a:rPr lang="en-US" dirty="0" err="1">
                <a:latin typeface="Georgia" panose="02040502050405020303" pitchFamily="18" charset="0"/>
              </a:rPr>
              <a:t>Tidycensus</a:t>
            </a:r>
            <a:r>
              <a:rPr lang="en-US" dirty="0">
                <a:latin typeface="Georgia" panose="02040502050405020303" pitchFamily="18" charset="0"/>
              </a:rPr>
              <a:t>: extracting and manipulating census data</a:t>
            </a:r>
          </a:p>
          <a:p>
            <a:r>
              <a:rPr lang="en-US" dirty="0" err="1">
                <a:latin typeface="Georgia" panose="02040502050405020303" pitchFamily="18" charset="0"/>
              </a:rPr>
              <a:t>Rayshader</a:t>
            </a:r>
            <a:r>
              <a:rPr lang="en-US" dirty="0">
                <a:latin typeface="Georgia" panose="02040502050405020303" pitchFamily="18" charset="0"/>
              </a:rPr>
              <a:t>: 3D maps</a:t>
            </a:r>
          </a:p>
          <a:p>
            <a:r>
              <a:rPr lang="en-US" dirty="0">
                <a:latin typeface="Georgia" panose="02040502050405020303" pitchFamily="18" charset="0"/>
              </a:rPr>
              <a:t>Raster: manipulating and </a:t>
            </a:r>
            <a:r>
              <a:rPr lang="en-US" dirty="0" err="1">
                <a:latin typeface="Georgia" panose="02040502050405020303" pitchFamily="18" charset="0"/>
              </a:rPr>
              <a:t>visualizating</a:t>
            </a:r>
            <a:r>
              <a:rPr lang="en-US" dirty="0">
                <a:latin typeface="Georgia" panose="02040502050405020303" pitchFamily="18" charset="0"/>
              </a:rPr>
              <a:t> raster data</a:t>
            </a:r>
          </a:p>
          <a:p>
            <a:r>
              <a:rPr lang="en-US" dirty="0" err="1">
                <a:latin typeface="Georgia" panose="02040502050405020303" pitchFamily="18" charset="0"/>
              </a:rPr>
              <a:t>Ggmap</a:t>
            </a:r>
            <a:r>
              <a:rPr lang="en-US" dirty="0">
                <a:latin typeface="Georgia" panose="02040502050405020303" pitchFamily="18" charset="0"/>
              </a:rPr>
              <a:t>: uses google maps functionality for mapmaking</a:t>
            </a:r>
          </a:p>
          <a:p>
            <a:r>
              <a:rPr lang="en-US" dirty="0">
                <a:latin typeface="Georgia" panose="02040502050405020303" pitchFamily="18" charset="0"/>
              </a:rPr>
              <a:t>Tigris: additional census data</a:t>
            </a:r>
          </a:p>
          <a:p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005B1-0C48-5F36-3998-5FB3E5C2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Ayanthi Gunawardana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8DB0A-5BCF-BED1-4C89-C2D3704C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73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782</Words>
  <Application>Microsoft Office PowerPoint</Application>
  <PresentationFormat>Widescreen</PresentationFormat>
  <Paragraphs>136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Georgia</vt:lpstr>
      <vt:lpstr>Celestial</vt:lpstr>
      <vt:lpstr>Mapping With R</vt:lpstr>
      <vt:lpstr>Overview</vt:lpstr>
      <vt:lpstr>PowerPoint Presentation</vt:lpstr>
      <vt:lpstr>What is R?</vt:lpstr>
      <vt:lpstr>Why Use R for GIS Work?</vt:lpstr>
      <vt:lpstr>Cons of Using R as a GIS</vt:lpstr>
      <vt:lpstr>The R Environment</vt:lpstr>
      <vt:lpstr>The R Environment In Action</vt:lpstr>
      <vt:lpstr>Packages for Manipulating Spatial Data</vt:lpstr>
      <vt:lpstr>Writing Code From Start To Finish</vt:lpstr>
      <vt:lpstr>Working With Data in R</vt:lpstr>
      <vt:lpstr>Exploratory Analysis</vt:lpstr>
      <vt:lpstr>Exploratory Analysis</vt:lpstr>
      <vt:lpstr>Exploratory Analysis - Interactive</vt:lpstr>
      <vt:lpstr>Deciding What to Plot</vt:lpstr>
      <vt:lpstr>Final Plot</vt:lpstr>
      <vt:lpstr>Examples of Maps Made in R</vt:lpstr>
      <vt:lpstr>PowerPoint Presentation</vt:lpstr>
      <vt:lpstr>PowerPoint Presentation</vt:lpstr>
      <vt:lpstr>PowerPoint Presentation</vt:lpstr>
      <vt:lpstr>PowerPoint Presentation</vt:lpstr>
      <vt:lpstr>Useful Resources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Uncharted Territory: An Introduction to Making Clear and Accurate Maps</dc:title>
  <dc:creator>Ayanthi Gunawardana</dc:creator>
  <cp:lastModifiedBy>Ayanthi Gunawardana</cp:lastModifiedBy>
  <cp:revision>81</cp:revision>
  <dcterms:created xsi:type="dcterms:W3CDTF">2020-05-22T04:37:38Z</dcterms:created>
  <dcterms:modified xsi:type="dcterms:W3CDTF">2023-10-24T22:54:04Z</dcterms:modified>
</cp:coreProperties>
</file>